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122879-919D-423A-83DB-D22D6B8B7204}">
  <a:tblStyle styleId="{38122879-919D-423A-83DB-D22D6B8B72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1 - 4 Emilio (1.5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5 - 7 Chaitra (2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8 - 9 Ally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10 - 12 Vishu 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13 - 17 Yashpreet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7c5a7539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7c5a7539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17c5a753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17c5a753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 </a:t>
            </a:r>
            <a:r>
              <a:rPr lang="en"/>
              <a:t>As mentioned by XXX, we ran image analytics on all of these pages and identified the top 2 topics for the men’s pages. The topics that we found are: swag and athletics.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Swag: This topic involved images that had sunglasses, shoes, streetwear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Athletics: This topic includes images that have bicycles, surfboards, basketball courts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17c5a7539_2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17c5a7539_2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 </a:t>
            </a:r>
            <a:r>
              <a:rPr lang="en"/>
              <a:t>As mentioned by XXX, we ran image analytics on all of these pages and identified the top 2 topics for the men’s pages. The topics that we found are: swag and athletics.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Swag: This topic involved images that had sunglasses, shoes, streetwear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Athletics: This topic includes images that have bicycles, surfboards, basketball courts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7e33ac6b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7e33ac6b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7c5a7539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7c5a7539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e33ac6b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e33ac6b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e33ac6b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e33ac6b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7c5a753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17c5a753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7dea822f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7dea822f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7c5a7539_2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7c5a7539_2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(Emilio)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 be presenting on Fashion Brand Engagement via Image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we’ll go over our business problem / datasets, then we’ll go into our analyses for </a:t>
            </a:r>
            <a:r>
              <a:rPr lang="en"/>
              <a:t>predicting</a:t>
            </a:r>
            <a:r>
              <a:rPr lang="en"/>
              <a:t> engagement, and review our final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17c5a75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17c5a75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17c5a753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17c5a753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(Emilio)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The business problem we aimed to solve was: How to drive social media engagement for fashion brands with gender related products?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Why this problem?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We looked into two specific brands: Zara &amp; H&amp;M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Why did we select Zara &amp; H&amp;M? They are both...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International / renowned brands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Large social media presence...a lot of followers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Fast fashion ⇒ </a:t>
            </a:r>
            <a:r>
              <a:rPr b="1" lang="en" sz="1000">
                <a:solidFill>
                  <a:srgbClr val="B45F06"/>
                </a:solidFill>
                <a:highlight>
                  <a:schemeClr val="lt1"/>
                </a:highlight>
              </a:rPr>
              <a:t>inexpensive / trendy clothing produced rapidly by large retailers</a:t>
            </a:r>
            <a:endParaRPr sz="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7c5a75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17c5a75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(Emilio)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In order to analyze this problem, we headed to instagram where we scraped </a:t>
            </a:r>
            <a:r>
              <a:rPr b="1" lang="en" sz="1200">
                <a:solidFill>
                  <a:srgbClr val="B45F0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the most recent 250 </a:t>
            </a: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posts (image, #comments, #likes)</a:t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For Zara, H&amp;M, and their respective men’s pages. 4 accounts total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Utilizing Google’s Image Analytics API, we identified certain labels in each posts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Now i’ll hand it off to Chaitra to discuss our LDA analysis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7c5a753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17c5a753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 We tried couple of iterations with different values of alpha and eta and this is what gave us the most distinct topics.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17c5a753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17c5a753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 (Slides 6-9) Based on the topic modeling analysis, we found the following 4 main topics that drive high engagement on the parent pages: Cosmetics, Sexy, Face, Outdoors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17c5a753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17c5a753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7c5a753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17c5a753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17c5a753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17c5a753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6.jpg"/><Relationship Id="rId5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91225" y="7541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Fashion Brand Engagement via Image Analytics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04442" y="349302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Emilio Cabrera, Vishu Agarwal, Chaitra Setty, Ally McNulty, Yashpreet Kaur</a:t>
            </a:r>
            <a:endParaRPr b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4294967295" type="title"/>
          </p:nvPr>
        </p:nvSpPr>
        <p:spPr>
          <a:xfrm>
            <a:off x="0" y="1613000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Topic modeling - Latent Dirichlet Allocation (LDA)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Is there a different engagement strategy for men’s wear?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567K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2.2M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451" y="3229950"/>
            <a:ext cx="827599" cy="3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18919" l="0" r="0" t="23380"/>
          <a:stretch/>
        </p:blipFill>
        <p:spPr>
          <a:xfrm>
            <a:off x="3035575" y="3677975"/>
            <a:ext cx="671350" cy="3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4294967295" type="title"/>
          </p:nvPr>
        </p:nvSpPr>
        <p:spPr>
          <a:xfrm>
            <a:off x="4794700" y="293675"/>
            <a:ext cx="40452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Analysis: Men’s Topics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60770" l="0" r="0" t="0"/>
          <a:stretch/>
        </p:blipFill>
        <p:spPr>
          <a:xfrm>
            <a:off x="267349" y="3065725"/>
            <a:ext cx="4658500" cy="17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267350" y="1165550"/>
            <a:ext cx="618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Swag</a:t>
            </a:r>
            <a:endParaRPr b="1" sz="2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510" y="1165550"/>
            <a:ext cx="2895641" cy="36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Street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Eyewear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Fashion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876625" y="1986150"/>
            <a:ext cx="163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Shoe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Collar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Sleeve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3" name="Google Shape;193;p23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Me</a:t>
            </a:r>
            <a:r>
              <a:rPr lang="en" sz="2400">
                <a:solidFill>
                  <a:srgbClr val="CC0000"/>
                </a:solidFill>
              </a:rPr>
              <a:t>n</a:t>
            </a:r>
            <a:r>
              <a:rPr lang="en" sz="2400">
                <a:solidFill>
                  <a:srgbClr val="CC0000"/>
                </a:solidFill>
              </a:rPr>
              <a:t>s</a:t>
            </a:r>
            <a:r>
              <a:rPr lang="en" sz="2400">
                <a:solidFill>
                  <a:srgbClr val="CC0000"/>
                </a:solidFill>
              </a:rPr>
              <a:t>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4294967295" type="title"/>
          </p:nvPr>
        </p:nvSpPr>
        <p:spPr>
          <a:xfrm>
            <a:off x="4794700" y="293675"/>
            <a:ext cx="40452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Analysis: Men’s Topics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61110" l="0" r="0" t="0"/>
          <a:stretch/>
        </p:blipFill>
        <p:spPr>
          <a:xfrm>
            <a:off x="67675" y="2926267"/>
            <a:ext cx="5178376" cy="190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67675" y="1223463"/>
            <a:ext cx="618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Athletics</a:t>
            </a:r>
            <a:endParaRPr b="1" sz="2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775" y="1292325"/>
            <a:ext cx="2826600" cy="35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Bicycle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Sports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Bag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876625" y="1986150"/>
            <a:ext cx="183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Equipment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Tire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Automotive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4" name="Google Shape;204;p24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Mens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4294967295" type="title"/>
          </p:nvPr>
        </p:nvSpPr>
        <p:spPr>
          <a:xfrm>
            <a:off x="0" y="15096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How are Parent vs. Men’s pages driving the engagement differently?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</a:rPr>
              <a:t>   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887" y="3156650"/>
            <a:ext cx="914012" cy="3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982" y="3103046"/>
            <a:ext cx="60563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3890725" y="3137325"/>
            <a:ext cx="9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ersus 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963" y="3116263"/>
            <a:ext cx="1067575" cy="50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506" y="3029711"/>
            <a:ext cx="671350" cy="67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33" y="609724"/>
            <a:ext cx="3013092" cy="3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375" y="609700"/>
            <a:ext cx="3211051" cy="35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idx="4294967295" type="title"/>
          </p:nvPr>
        </p:nvSpPr>
        <p:spPr>
          <a:xfrm>
            <a:off x="487225" y="170400"/>
            <a:ext cx="85725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These are the images with highest</a:t>
            </a:r>
            <a:r>
              <a:rPr lang="en" sz="1900">
                <a:solidFill>
                  <a:srgbClr val="DD7E6B"/>
                </a:solidFill>
              </a:rPr>
              <a:t>  </a:t>
            </a:r>
            <a:r>
              <a:rPr lang="en" sz="1900">
                <a:solidFill>
                  <a:srgbClr val="CC0000"/>
                </a:solidFill>
              </a:rPr>
              <a:t>Engagement Score</a:t>
            </a:r>
            <a:endParaRPr sz="1900">
              <a:solidFill>
                <a:srgbClr val="CC0000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303300" y="4786388"/>
            <a:ext cx="42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*Greater than 50% of median value, then 1, else 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/>
          <p:nvPr>
            <p:ph idx="4294967295" type="title"/>
          </p:nvPr>
        </p:nvSpPr>
        <p:spPr>
          <a:xfrm>
            <a:off x="303300" y="4346350"/>
            <a:ext cx="8435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Engagement Score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(Normalized Comments) 60%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(Normalized Likes) 40%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67675" y="439450"/>
            <a:ext cx="8731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Posts with highest engagement - What are they about?</a:t>
            </a:r>
            <a:endParaRPr sz="2400">
              <a:solidFill>
                <a:srgbClr val="CC0000"/>
              </a:solidFill>
            </a:endParaRPr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952500" y="130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{38122879-919D-423A-83DB-D22D6B8B7204}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Instagram Page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Topics 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association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Parent Page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Sexy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Cosmetics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 Nature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 Face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Men’s Page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Swag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Athletic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571750"/>
            <a:ext cx="6613700" cy="2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4294967295" type="title"/>
          </p:nvPr>
        </p:nvSpPr>
        <p:spPr>
          <a:xfrm>
            <a:off x="278775" y="833100"/>
            <a:ext cx="4056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Why a sudden focus on nature/life/organic?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200" y="240900"/>
            <a:ext cx="5071325" cy="21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4294967295" type="title"/>
          </p:nvPr>
        </p:nvSpPr>
        <p:spPr>
          <a:xfrm>
            <a:off x="6364050" y="2848700"/>
            <a:ext cx="24897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Did it work?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Among l</a:t>
            </a:r>
            <a:r>
              <a:rPr lang="en" sz="1600"/>
              <a:t>owest engagement quartiles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i="1" lang="en" sz="1300"/>
              <a:t>Ahaa…?</a:t>
            </a:r>
            <a:endParaRPr b="0" i="1"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4294967295" type="title"/>
          </p:nvPr>
        </p:nvSpPr>
        <p:spPr>
          <a:xfrm>
            <a:off x="0" y="15096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Predicting Instagram Engagement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</a:rPr>
              <a:t>    </a:t>
            </a:r>
            <a:r>
              <a:rPr lang="en" sz="1600">
                <a:solidFill>
                  <a:srgbClr val="434343"/>
                </a:solidFill>
              </a:rPr>
              <a:t> Will the next Instagram post of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   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 have high engagement?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927" y="3196600"/>
            <a:ext cx="612475" cy="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338" y="3132838"/>
            <a:ext cx="464600" cy="3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Regression Analysis (including PCA)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250" name="Google Shape;250;p30"/>
          <p:cNvGraphicFramePr/>
          <p:nvPr/>
        </p:nvGraphicFramePr>
        <p:xfrm>
          <a:off x="561425" y="288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{38122879-919D-423A-83DB-D22D6B8B7204}</a:tableStyleId>
              </a:tblPr>
              <a:tblGrid>
                <a:gridCol w="1656700"/>
                <a:gridCol w="1656700"/>
                <a:gridCol w="1656700"/>
                <a:gridCol w="1656700"/>
              </a:tblGrid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# Features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Captions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Labels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Labels &amp; Captions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Before PCA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2407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515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2760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After PCA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63%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60.4%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67.3%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0"/>
          <p:cNvSpPr txBox="1"/>
          <p:nvPr/>
        </p:nvSpPr>
        <p:spPr>
          <a:xfrm>
            <a:off x="582925" y="1234450"/>
            <a:ext cx="658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Model description:</a:t>
            </a:r>
            <a:endParaRPr b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Predictors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TF-IDF word vector (from output of Google Image Analytics)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Response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Engagement score (1 &gt;= median value of calculated engagement score,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0 &lt; median value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 calculated engagement 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Scree plots</a:t>
            </a:r>
            <a:r>
              <a:rPr lang="en">
                <a:solidFill>
                  <a:srgbClr val="CC0000"/>
                </a:solidFill>
              </a:rPr>
              <a:t> for choosing #features in PCA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5" y="976700"/>
            <a:ext cx="3806799" cy="192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6700"/>
            <a:ext cx="3844776" cy="196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5" y="2967375"/>
            <a:ext cx="3753101" cy="19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4777725" y="3317100"/>
            <a:ext cx="405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labels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(n = 250)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2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captions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 = 400)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3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labels + caption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 = 430)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006262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822553" y="294973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Business Problem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228875" y="2751425"/>
            <a:ext cx="153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Scraping &amp; Data Cleaning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948063" y="294973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Topic Modeling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354425" y="294973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Engagement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886463" y="275143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3565097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5158767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6565203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25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995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830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265" y="1949944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5100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4294967295" type="title"/>
          </p:nvPr>
        </p:nvSpPr>
        <p:spPr>
          <a:xfrm>
            <a:off x="524325" y="4964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</a:rPr>
              <a:t>Conclusion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607325" y="3530300"/>
            <a:ext cx="768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Identify what topics can be focussed on by brands which have lower Instagram 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engagement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(Forever 21 - 14.5M followers, UniQlo - 2M followers)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297275" y="1024450"/>
            <a:ext cx="830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Top topics for fashion brands with high Instagram engagement: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Parent fashion brands (Sexy, Cosmetics)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Men’s fashion of these parents (Swag)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To predict whether the next Instagram post of these brands will have high engagement: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Labels and Captions model has the highest model accuracy of 67.3%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 txBox="1"/>
          <p:nvPr>
            <p:ph idx="4294967295" type="title"/>
          </p:nvPr>
        </p:nvSpPr>
        <p:spPr>
          <a:xfrm>
            <a:off x="585250" y="31170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CC0000"/>
                </a:solidFill>
              </a:rPr>
              <a:t>What next...</a:t>
            </a:r>
            <a:endParaRPr b="0" sz="21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4294967295" type="subTitle"/>
          </p:nvPr>
        </p:nvSpPr>
        <p:spPr>
          <a:xfrm>
            <a:off x="131450" y="189425"/>
            <a:ext cx="5642700" cy="21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</a:rPr>
              <a:t>Business Problem</a:t>
            </a:r>
            <a:endParaRPr b="1" sz="30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to drive social media engagement on Instagram for </a:t>
            </a:r>
            <a:r>
              <a:rPr i="1" lang="en"/>
              <a:t>fast-fashion</a:t>
            </a:r>
            <a:r>
              <a:rPr lang="en"/>
              <a:t> brands?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625" y="125725"/>
            <a:ext cx="3069550" cy="23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2571750"/>
            <a:ext cx="3135374" cy="2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240050" y="2331725"/>
            <a:ext cx="56427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CC0000"/>
                </a:solidFill>
              </a:rPr>
              <a:t>Why this problem? Why H&amp;M and Zara?</a:t>
            </a:r>
            <a:endParaRPr b="1" sz="1500">
              <a:solidFill>
                <a:srgbClr val="CC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$872BN </a:t>
            </a:r>
            <a:r>
              <a:rPr lang="en">
                <a:solidFill>
                  <a:schemeClr val="dk2"/>
                </a:solidFill>
              </a:rPr>
              <a:t>Projected size of the global online fashion market by 2023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74%</a:t>
            </a:r>
            <a:r>
              <a:rPr lang="en">
                <a:solidFill>
                  <a:schemeClr val="dk2"/>
                </a:solidFill>
              </a:rPr>
              <a:t> of consumers rely on social networks to help them make purchase decision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69%</a:t>
            </a:r>
            <a:r>
              <a:rPr lang="en">
                <a:solidFill>
                  <a:schemeClr val="dk2"/>
                </a:solidFill>
              </a:rPr>
              <a:t> of fast-fashion marketers plan to spend more on Instagram marketing than other platforms in 2021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60%</a:t>
            </a:r>
            <a:r>
              <a:rPr lang="en">
                <a:solidFill>
                  <a:schemeClr val="dk2"/>
                </a:solidFill>
              </a:rPr>
              <a:t> of users discover new products using Instagram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500525" y="3068223"/>
            <a:ext cx="2697600" cy="76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500525" y="2156650"/>
            <a:ext cx="2697600" cy="65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4294967295" type="title"/>
          </p:nvPr>
        </p:nvSpPr>
        <p:spPr>
          <a:xfrm>
            <a:off x="230975" y="254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Data Aggregation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48" y="2244075"/>
            <a:ext cx="1352978" cy="13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749" y="2388800"/>
            <a:ext cx="2868000" cy="10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488" y="2197425"/>
            <a:ext cx="1067575" cy="50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1729" y="2244075"/>
            <a:ext cx="1067575" cy="4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9852" y="3117775"/>
            <a:ext cx="790474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0606" y="3113761"/>
            <a:ext cx="671350" cy="6769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67800" y="1253050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Instagram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16"/>
          <p:cNvCxnSpPr>
            <a:stCxn id="108" idx="3"/>
            <a:endCxn id="106" idx="1"/>
          </p:cNvCxnSpPr>
          <p:nvPr/>
        </p:nvCxnSpPr>
        <p:spPr>
          <a:xfrm flipH="1" rot="10800000">
            <a:off x="1782825" y="2485575"/>
            <a:ext cx="717600" cy="4350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>
            <a:stCxn id="108" idx="3"/>
            <a:endCxn id="105" idx="1"/>
          </p:cNvCxnSpPr>
          <p:nvPr/>
        </p:nvCxnSpPr>
        <p:spPr>
          <a:xfrm>
            <a:off x="1782825" y="2920575"/>
            <a:ext cx="717600" cy="531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 txBox="1"/>
          <p:nvPr/>
        </p:nvSpPr>
        <p:spPr>
          <a:xfrm>
            <a:off x="2500650" y="1253050"/>
            <a:ext cx="269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Fashion Brands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681225" y="1253050"/>
            <a:ext cx="286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Google’s Image</a:t>
            </a: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Analytics API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6"/>
          <p:cNvCxnSpPr>
            <a:stCxn id="105" idx="3"/>
            <a:endCxn id="109" idx="1"/>
          </p:cNvCxnSpPr>
          <p:nvPr/>
        </p:nvCxnSpPr>
        <p:spPr>
          <a:xfrm flipH="1" rot="10800000">
            <a:off x="5198125" y="2920623"/>
            <a:ext cx="557700" cy="531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/>
          <p:cNvCxnSpPr>
            <a:stCxn id="106" idx="3"/>
            <a:endCxn id="109" idx="1"/>
          </p:cNvCxnSpPr>
          <p:nvPr/>
        </p:nvCxnSpPr>
        <p:spPr>
          <a:xfrm>
            <a:off x="5198125" y="2485450"/>
            <a:ext cx="557700" cy="435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6"/>
          <p:cNvSpPr txBox="1"/>
          <p:nvPr/>
        </p:nvSpPr>
        <p:spPr>
          <a:xfrm>
            <a:off x="2556550" y="4132775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833650" y="4132775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3195100" y="3851675"/>
            <a:ext cx="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4414300" y="3851675"/>
            <a:ext cx="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 txBox="1"/>
          <p:nvPr/>
        </p:nvSpPr>
        <p:spPr>
          <a:xfrm>
            <a:off x="315375" y="3758825"/>
            <a:ext cx="163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 of Likes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 of Comments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4294967295" type="title"/>
          </p:nvPr>
        </p:nvSpPr>
        <p:spPr>
          <a:xfrm>
            <a:off x="0" y="1613000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Topic modeling - </a:t>
            </a:r>
            <a:r>
              <a:rPr lang="en" sz="2400">
                <a:solidFill>
                  <a:srgbClr val="CC0000"/>
                </a:solidFill>
              </a:rPr>
              <a:t>Latent Dirichlet Allocation (LDA)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What works well for brands with high Instagram engagement?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47M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37M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552" y="3288500"/>
            <a:ext cx="612475" cy="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88" y="3677975"/>
            <a:ext cx="464600" cy="3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66935" l="3956" r="0" t="0"/>
          <a:stretch/>
        </p:blipFill>
        <p:spPr>
          <a:xfrm>
            <a:off x="67675" y="2980125"/>
            <a:ext cx="5678927" cy="175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Cosmetics</a:t>
            </a:r>
            <a:endParaRPr b="1" sz="2300" u="sng">
              <a:solidFill>
                <a:schemeClr val="dk2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Tints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068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Design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Pattern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750" y="1145350"/>
            <a:ext cx="2884008" cy="35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4294967295" type="title"/>
          </p:nvPr>
        </p:nvSpPr>
        <p:spPr>
          <a:xfrm>
            <a:off x="67675" y="439450"/>
            <a:ext cx="6138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66706" l="2037" r="0" t="0"/>
          <a:stretch/>
        </p:blipFill>
        <p:spPr>
          <a:xfrm>
            <a:off x="109600" y="3067425"/>
            <a:ext cx="4569901" cy="1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99" y="1895424"/>
            <a:ext cx="2127176" cy="26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925" y="1894226"/>
            <a:ext cx="2127174" cy="26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Waist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Leg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6113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Dress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Shoulder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0631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Neck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Sleeve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Sexy</a:t>
            </a:r>
            <a:endParaRPr b="1" sz="23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Face</a:t>
            </a:r>
            <a:endParaRPr b="1" sz="2600" u="sng">
              <a:solidFill>
                <a:schemeClr val="dk2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66809" l="0" r="0" t="0"/>
          <a:stretch/>
        </p:blipFill>
        <p:spPr>
          <a:xfrm>
            <a:off x="243325" y="3007300"/>
            <a:ext cx="5289050" cy="1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Lip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Eyebrow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50" y="1145350"/>
            <a:ext cx="2927300" cy="365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2068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Eyelash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Chin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977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Hair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Chin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65" name="Google Shape;165;p20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164025" y="1145350"/>
            <a:ext cx="366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Sustainable</a:t>
            </a:r>
            <a:endParaRPr b="1" sz="1300" u="sng"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67412" l="0" r="0" t="0"/>
          <a:stretch/>
        </p:blipFill>
        <p:spPr>
          <a:xfrm>
            <a:off x="164025" y="3124775"/>
            <a:ext cx="4453698" cy="15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00" y="2088702"/>
            <a:ext cx="3665700" cy="26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Nature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People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Sky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828650" y="1997088"/>
            <a:ext cx="163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Grass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Plant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Tree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5" name="Google Shape;175;p21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